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24ABD7A3-8685-4AD3-BA87-BDE268D4DC3C}">
  <a:tblStyle styleId="{24ABD7A3-8685-4AD3-BA87-BDE268D4DC3C}"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4cfc150abc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4cfc150abc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4d2ec2dddf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4d2ec2dddf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4cfc150abc_0_19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4cfc150abc_0_19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1.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{24ABD7A3-8685-4AD3-BA87-BDE268D4DC3C}</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457200" rtl="0" algn="r">
                        <a:spcBef>
                          <a:spcPts val="0"/>
                        </a:spcBef>
                        <a:spcAft>
                          <a:spcPts val="0"/>
                        </a:spcAft>
                        <a:buNone/>
                      </a:pPr>
                      <a:r>
                        <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rPr lang="en" sz="1800">
                          <a:latin typeface="Inter"/>
                          <a:ea typeface="Inter"/>
                          <a:cs typeface="Inter"/>
                          <a:sym typeface="Inter"/>
                        </a:rPr>
                        <a:t>Imp</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{24ABD7A3-8685-4AD3-BA87-BDE268D4DC3C}</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None/>
                      </a:pPr>
                      <a:r>
                        <a:rPr lang="en" sz="1700">
                          <a:latin typeface="Inter"/>
                          <a:ea typeface="Inter"/>
                          <a:cs typeface="Inter"/>
                          <a:sym typeface="Inter"/>
                        </a:rPr>
                        <a:t>a metaphor used initially by British Prime Minister Winston Churchill to describe the political and physical barrier that separated the Western and Eastern blocs</a:t>
                      </a:r>
                      <a:endParaRPr sz="17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500">
                          <a:latin typeface="Inter"/>
                          <a:ea typeface="Inter"/>
                          <a:cs typeface="Inter"/>
                          <a:sym typeface="Inter"/>
                        </a:rPr>
                        <a:t>“There can be no doubt that Churchill launched the phrase into wide circulation… The Iron Curtain was a widely recognized European reality long before the East German government started closing their border with the West in 1952.”</a:t>
                      </a:r>
                      <a:endParaRPr sz="1500">
                        <a:latin typeface="Inter"/>
                        <a:ea typeface="Inter"/>
                        <a:cs typeface="Inter"/>
                        <a:sym typeface="Inter"/>
                      </a:endParaRPr>
                    </a:p>
                    <a:p>
                      <a:pPr indent="-323850" lvl="0" marL="457200" rtl="0" algn="r">
                        <a:spcBef>
                          <a:spcPts val="0"/>
                        </a:spcBef>
                        <a:spcAft>
                          <a:spcPts val="0"/>
                        </a:spcAft>
                        <a:buSzPts val="1500"/>
                        <a:buFont typeface="Inter"/>
                        <a:buChar char="-"/>
                      </a:pPr>
                      <a:r>
                        <a:rPr lang="en" sz="1500">
                          <a:latin typeface="Inter"/>
                          <a:ea typeface="Inter"/>
                          <a:cs typeface="Inter"/>
                          <a:sym typeface="Inter"/>
                        </a:rPr>
                        <a:t>Patrick Wright, </a:t>
                      </a:r>
                      <a:r>
                        <a:rPr i="1" lang="en" sz="1500">
                          <a:latin typeface="Inter"/>
                          <a:ea typeface="Inter"/>
                          <a:cs typeface="Inter"/>
                          <a:sym typeface="Inter"/>
                        </a:rPr>
                        <a:t>Iron Curtain: From Stage to Cold War</a:t>
                      </a:r>
                      <a:r>
                        <a:rPr lang="en" sz="1500">
                          <a:latin typeface="Inter"/>
                          <a:ea typeface="Inter"/>
                          <a:cs typeface="Inter"/>
                          <a:sym typeface="Inter"/>
                        </a:rPr>
                        <a:t>, 2009.</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rPr lang="en" sz="1800">
                          <a:latin typeface="Inter"/>
                          <a:ea typeface="Inter"/>
                          <a:cs typeface="Inter"/>
                          <a:sym typeface="Inter"/>
                        </a:rPr>
                        <a:t>Imp</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Iron Curtain</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p:nvPr/>
        </p:nvSpPr>
        <p:spPr>
          <a:xfrm>
            <a:off x="4457700" y="133650"/>
            <a:ext cx="4247400" cy="3223500"/>
          </a:xfrm>
          <a:prstGeom prst="wedgeRoundRectCallout">
            <a:avLst>
              <a:gd fmla="val 14882" name="adj1"/>
              <a:gd fmla="val 58248" name="adj2"/>
              <a:gd fmla="val 0" name="adj3"/>
            </a:avLst>
          </a:prstGeom>
          <a:solidFill>
            <a:srgbClr val="38E0A3"/>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151" name="Google Shape;151;p28"/>
          <p:cNvSpPr txBox="1"/>
          <p:nvPr/>
        </p:nvSpPr>
        <p:spPr>
          <a:xfrm>
            <a:off x="92100" y="52950"/>
            <a:ext cx="4307400" cy="34284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None/>
            </a:pPr>
            <a:r>
              <a:rPr b="1" lang="en" sz="1500">
                <a:latin typeface="Inter"/>
                <a:ea typeface="Inter"/>
                <a:cs typeface="Inter"/>
                <a:sym typeface="Inter"/>
              </a:rPr>
              <a:t>QUOTE ANALYSIS:</a:t>
            </a:r>
            <a:endParaRPr b="1" sz="1500">
              <a:latin typeface="Inter"/>
              <a:ea typeface="Inter"/>
              <a:cs typeface="Inter"/>
              <a:sym typeface="Inter"/>
            </a:endParaRPr>
          </a:p>
          <a:p>
            <a:pPr indent="0" lvl="0" marL="0" rtl="0" algn="l">
              <a:lnSpc>
                <a:spcPct val="90000"/>
              </a:lnSpc>
              <a:spcBef>
                <a:spcPts val="800"/>
              </a:spcBef>
              <a:spcAft>
                <a:spcPts val="0"/>
              </a:spcAft>
              <a:buNone/>
            </a:pPr>
            <a:r>
              <a:rPr lang="en" sz="1500">
                <a:solidFill>
                  <a:schemeClr val="dk1"/>
                </a:solidFill>
                <a:latin typeface="Inter"/>
                <a:ea typeface="Inter"/>
                <a:cs typeface="Inter"/>
                <a:sym typeface="Inter"/>
              </a:rPr>
              <a:t>In 3-5 sentences, answer the following prompt.</a:t>
            </a:r>
            <a:endParaRPr b="1" sz="1500">
              <a:solidFill>
                <a:srgbClr val="000000"/>
              </a:solidFill>
              <a:latin typeface="Inter"/>
              <a:ea typeface="Inter"/>
              <a:cs typeface="Inter"/>
              <a:sym typeface="Inter"/>
            </a:endParaRPr>
          </a:p>
          <a:p>
            <a:pPr indent="0" lvl="0" marL="0" rtl="0" algn="l">
              <a:lnSpc>
                <a:spcPct val="90000"/>
              </a:lnSpc>
              <a:spcBef>
                <a:spcPts val="800"/>
              </a:spcBef>
              <a:spcAft>
                <a:spcPts val="0"/>
              </a:spcAft>
              <a:buNone/>
            </a:pPr>
            <a:r>
              <a:t/>
            </a:r>
            <a:endParaRPr sz="1500">
              <a:latin typeface="Inter"/>
              <a:ea typeface="Inter"/>
              <a:cs typeface="Inter"/>
              <a:sym typeface="Inter"/>
            </a:endParaRPr>
          </a:p>
          <a:p>
            <a:pPr indent="0" lvl="0" marL="0" rtl="0" algn="l">
              <a:lnSpc>
                <a:spcPct val="90000"/>
              </a:lnSpc>
              <a:spcBef>
                <a:spcPts val="0"/>
              </a:spcBef>
              <a:spcAft>
                <a:spcPts val="0"/>
              </a:spcAft>
              <a:buNone/>
            </a:pPr>
            <a:r>
              <a:rPr lang="en" sz="1500">
                <a:latin typeface="Inter"/>
                <a:ea typeface="Inter"/>
                <a:cs typeface="Inter"/>
                <a:sym typeface="Inter"/>
              </a:rPr>
              <a:t>What does the “Bamboo Curtain” suggest about the differences between China’s and the Soviet Union’s approaches to communism and foreign relations? </a:t>
            </a:r>
            <a:endParaRPr sz="1500">
              <a:latin typeface="Inter"/>
              <a:ea typeface="Inter"/>
              <a:cs typeface="Inter"/>
              <a:sym typeface="Inter"/>
            </a:endParaRPr>
          </a:p>
          <a:p>
            <a:pPr indent="0" lvl="0" marL="0" rtl="0" algn="l">
              <a:lnSpc>
                <a:spcPct val="90000"/>
              </a:lnSpc>
              <a:spcBef>
                <a:spcPts val="800"/>
              </a:spcBef>
              <a:spcAft>
                <a:spcPts val="0"/>
              </a:spcAft>
              <a:buNone/>
            </a:pPr>
            <a:r>
              <a:t/>
            </a:r>
            <a:endParaRPr b="1" sz="1500">
              <a:solidFill>
                <a:srgbClr val="E95C3D"/>
              </a:solidFill>
              <a:latin typeface="Inter"/>
              <a:ea typeface="Inter"/>
              <a:cs typeface="Inter"/>
              <a:sym typeface="Inter"/>
            </a:endParaRPr>
          </a:p>
        </p:txBody>
      </p:sp>
      <p:sp>
        <p:nvSpPr>
          <p:cNvPr id="152" name="Google Shape;152;p28"/>
          <p:cNvSpPr txBox="1"/>
          <p:nvPr/>
        </p:nvSpPr>
        <p:spPr>
          <a:xfrm>
            <a:off x="4572000" y="281550"/>
            <a:ext cx="3956400" cy="30756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None/>
            </a:pPr>
            <a:r>
              <a:rPr b="1" lang="en" sz="1600">
                <a:latin typeface="Inter"/>
                <a:ea typeface="Inter"/>
                <a:cs typeface="Inter"/>
                <a:sym typeface="Inter"/>
              </a:rPr>
              <a:t>“Bamboo Curtain” is a term coined by the American press for the totalitarian rule which the Chinese communists are expected to establish in China.</a:t>
            </a:r>
            <a:endParaRPr b="1" sz="1600">
              <a:latin typeface="Inter"/>
              <a:ea typeface="Inter"/>
              <a:cs typeface="Inter"/>
              <a:sym typeface="Inter"/>
            </a:endParaRPr>
          </a:p>
          <a:p>
            <a:pPr indent="0" lvl="0" marL="0" rtl="0" algn="l">
              <a:lnSpc>
                <a:spcPct val="90000"/>
              </a:lnSpc>
              <a:spcBef>
                <a:spcPts val="800"/>
              </a:spcBef>
              <a:spcAft>
                <a:spcPts val="0"/>
              </a:spcAft>
              <a:buNone/>
            </a:pPr>
            <a:r>
              <a:t/>
            </a:r>
            <a:endParaRPr b="1" sz="1600">
              <a:latin typeface="Inter"/>
              <a:ea typeface="Inter"/>
              <a:cs typeface="Inter"/>
              <a:sym typeface="Inter"/>
            </a:endParaRPr>
          </a:p>
          <a:p>
            <a:pPr indent="0" lvl="0" marL="0" rtl="0" algn="l">
              <a:lnSpc>
                <a:spcPct val="90000"/>
              </a:lnSpc>
              <a:spcBef>
                <a:spcPts val="800"/>
              </a:spcBef>
              <a:spcAft>
                <a:spcPts val="0"/>
              </a:spcAft>
              <a:buNone/>
            </a:pPr>
            <a:r>
              <a:rPr b="1" lang="en" sz="1600">
                <a:latin typeface="Inter"/>
                <a:ea typeface="Inter"/>
                <a:cs typeface="Inter"/>
                <a:sym typeface="Inter"/>
              </a:rPr>
              <a:t>“Bamboo Curtain,” in my opinion, is more appropriate term for China than “Iron Curtain”, which is used in reference to Soviet Russia, because the barrier against the outside world would not be as tight as that erected by Soviet Russia…”</a:t>
            </a:r>
            <a:endParaRPr b="1" sz="1600">
              <a:latin typeface="Inter"/>
              <a:ea typeface="Inter"/>
              <a:cs typeface="Inter"/>
              <a:sym typeface="Inter"/>
            </a:endParaRPr>
          </a:p>
        </p:txBody>
      </p:sp>
      <p:sp>
        <p:nvSpPr>
          <p:cNvPr id="153" name="Google Shape;153;p28"/>
          <p:cNvSpPr txBox="1"/>
          <p:nvPr/>
        </p:nvSpPr>
        <p:spPr>
          <a:xfrm>
            <a:off x="4470200" y="3629025"/>
            <a:ext cx="4478700" cy="849600"/>
          </a:xfrm>
          <a:prstGeom prst="rect">
            <a:avLst/>
          </a:prstGeom>
          <a:noFill/>
          <a:ln>
            <a:noFill/>
          </a:ln>
        </p:spPr>
        <p:txBody>
          <a:bodyPr anchorCtr="0" anchor="t" bIns="91425" lIns="91425" spcFirstLastPara="1" rIns="91425" wrap="square" tIns="91425">
            <a:spAutoFit/>
          </a:bodyPr>
          <a:lstStyle/>
          <a:p>
            <a:pPr indent="0" lvl="0" marL="0" rtl="0" algn="l">
              <a:lnSpc>
                <a:spcPct val="90000"/>
              </a:lnSpc>
              <a:spcBef>
                <a:spcPts val="800"/>
              </a:spcBef>
              <a:spcAft>
                <a:spcPts val="0"/>
              </a:spcAft>
              <a:buNone/>
            </a:pPr>
            <a:r>
              <a:rPr lang="en" sz="1200">
                <a:solidFill>
                  <a:schemeClr val="dk1"/>
                </a:solidFill>
                <a:latin typeface="Inter"/>
                <a:ea typeface="Inter"/>
                <a:cs typeface="Inter"/>
                <a:sym typeface="Inter"/>
              </a:rPr>
              <a:t>Source: Kuo-Sin Chang, “Communists Rule in Nanking After One Month of Trial, (April 23-May 23, 1949),” in </a:t>
            </a:r>
            <a:r>
              <a:rPr i="1" lang="en" sz="1200">
                <a:solidFill>
                  <a:schemeClr val="dk1"/>
                </a:solidFill>
                <a:latin typeface="Inter"/>
                <a:ea typeface="Inter"/>
                <a:cs typeface="Inter"/>
                <a:sym typeface="Inter"/>
              </a:rPr>
              <a:t>Eight Months Behind the Bamboo Curtain: A Report on the First Eight Months of Communist Rule in China, </a:t>
            </a:r>
            <a:r>
              <a:rPr lang="en" sz="1200">
                <a:solidFill>
                  <a:schemeClr val="dk1"/>
                </a:solidFill>
                <a:latin typeface="Inter"/>
                <a:ea typeface="Inter"/>
                <a:cs typeface="Inter"/>
                <a:sym typeface="Inter"/>
              </a:rPr>
              <a:t>2016.</a:t>
            </a:r>
            <a:endParaRPr sz="1200"/>
          </a:p>
        </p:txBody>
      </p:sp>
      <p:sp>
        <p:nvSpPr>
          <p:cNvPr id="154" name="Google Shape;154;p28"/>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